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59" r:id="rId6"/>
    <p:sldId id="261" r:id="rId7"/>
    <p:sldId id="262" r:id="rId8"/>
    <p:sldId id="265"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u pant" initials="sp" lastIdx="2" clrIdx="0">
    <p:extLst>
      <p:ext uri="{19B8F6BF-5375-455C-9EA6-DF929625EA0E}">
        <p15:presenceInfo xmlns:p15="http://schemas.microsoft.com/office/powerpoint/2012/main" userId="1c3977b686146c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9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8" d="100"/>
          <a:sy n="98" d="100"/>
        </p:scale>
        <p:origin x="1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6F23-63B9-78D1-EA94-425F6D0791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84DED-98A6-E028-3599-A35E1480B7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E840B0-2407-1BF5-F0D2-5FBD5D193129}"/>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5EE96C9F-BD32-B40A-0D84-5C653E528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D1FAD-17B9-A51F-A1EA-84D50C934887}"/>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3833288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386A4-94D1-4DDD-51BD-4038FF869C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7B51C6-BD0A-DED3-5C2B-C06152AEFB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729E7D-013F-E293-BD72-0352B9E48513}"/>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4EAC742F-FF5E-D064-8B60-4D3C3AF687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48DC0-7285-1999-D078-70F34F4FC6AB}"/>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482066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411C3B-9D6C-E375-1853-ECD0C6E404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94F216-1E66-6D1A-FCB7-5F907200F4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03EA73-8B6D-EB37-34F1-6F5DD5DA2D6E}"/>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66AC3A1B-74CB-EBA0-A1B9-921A3EF92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FCC94-1870-DDBC-ADFE-B06070ABA157}"/>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273484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3F1AE-0F00-D37F-10D6-74058452DD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4C350C-7DE7-6DDA-F657-5DA914BB4A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F902A-BC35-ED35-0BD6-B1967CA386E7}"/>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899ECEB4-2FD9-974C-AD06-06B7D70CC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B58285-B03A-7CCF-66DB-F9DA15CE0DFD}"/>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145730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95E6-9DE6-AC85-BE28-5D774B3FF6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F5F54B-617F-1FC7-E21B-E0F66E633A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BD6124-9CDB-6B14-289A-041B090360B8}"/>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78C360C8-8857-E9D9-1E71-6B4A64DE0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14A8B-A506-0F49-D907-A3DF96608C1E}"/>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2075604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8CF3-59D9-7DD3-D308-61C064F505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B97099-0236-A937-4ED5-B608F4209F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8E32FC-B66B-89A7-B93E-8E94E8189E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357776-A0CE-9B7B-1DBF-6DCAB0774B28}"/>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6" name="Footer Placeholder 5">
            <a:extLst>
              <a:ext uri="{FF2B5EF4-FFF2-40B4-BE49-F238E27FC236}">
                <a16:creationId xmlns:a16="http://schemas.microsoft.com/office/drawing/2014/main" id="{A95F41E9-CAF4-5950-05DB-4B0C118EB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4D1FC-C93E-AA1F-238F-10E4B8B98F4B}"/>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2442387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2C7D6-4E50-6CD0-630A-F38F083B43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53152AE-6326-3976-D024-EAFD1F0550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4C517-E4CF-5889-17B8-0B218E6D4A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D1551A-8619-E015-375E-9849436628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B40B8-3FD8-5752-16EC-F010CADB1F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0170B4-0118-DD0F-940F-B9D5CE9BB951}"/>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8" name="Footer Placeholder 7">
            <a:extLst>
              <a:ext uri="{FF2B5EF4-FFF2-40B4-BE49-F238E27FC236}">
                <a16:creationId xmlns:a16="http://schemas.microsoft.com/office/drawing/2014/main" id="{72FEA522-C09C-29AF-E9D2-1283FF6F61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1A39F-A7E7-73B6-E41C-2C5A251CC3A1}"/>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242181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FDC6B-97CD-5A13-FA76-C4C4369579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CE7172D-D682-C7A0-A640-A27AE36834B2}"/>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4" name="Footer Placeholder 3">
            <a:extLst>
              <a:ext uri="{FF2B5EF4-FFF2-40B4-BE49-F238E27FC236}">
                <a16:creationId xmlns:a16="http://schemas.microsoft.com/office/drawing/2014/main" id="{A32B1C98-0839-CB84-1179-FCC0786BED9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FCDC25-FDA8-97BD-0021-81B701824FF1}"/>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767507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833F2A-5056-8CBD-8453-35779559AA5D}"/>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3" name="Footer Placeholder 2">
            <a:extLst>
              <a:ext uri="{FF2B5EF4-FFF2-40B4-BE49-F238E27FC236}">
                <a16:creationId xmlns:a16="http://schemas.microsoft.com/office/drawing/2014/main" id="{3663747F-993B-867B-D8D1-747052517B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183410-2B5B-FE91-45B8-D98B494CDD19}"/>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56511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8D4CC-2715-DBB8-BC82-FD0AFE61F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635BE8-A791-EC92-9880-93D780FE95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6928F5-A6F0-BF49-C2F4-BA777A8E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D9E4C-D902-A560-D75C-776F2793CAA5}"/>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6" name="Footer Placeholder 5">
            <a:extLst>
              <a:ext uri="{FF2B5EF4-FFF2-40B4-BE49-F238E27FC236}">
                <a16:creationId xmlns:a16="http://schemas.microsoft.com/office/drawing/2014/main" id="{6E77A8DA-5A31-4BE1-2197-51DC772BA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357266-10BA-D662-3A71-ADD029FCE1EE}"/>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2001327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DE13E-CABA-E541-111B-7F61DB5CB7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A9AD28-05CF-F38A-92FF-C24C01CDF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C74502-46CB-E30E-DD72-2ADC549A7A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9C1767-6C7C-1301-9048-4E19C28438C4}"/>
              </a:ext>
            </a:extLst>
          </p:cNvPr>
          <p:cNvSpPr>
            <a:spLocks noGrp="1"/>
          </p:cNvSpPr>
          <p:nvPr>
            <p:ph type="dt" sz="half" idx="10"/>
          </p:nvPr>
        </p:nvSpPr>
        <p:spPr/>
        <p:txBody>
          <a:bodyPr/>
          <a:lstStyle/>
          <a:p>
            <a:fld id="{373B2BF0-73D0-44CB-852E-C1327B74E27B}" type="datetimeFigureOut">
              <a:rPr lang="en-US" smtClean="0"/>
              <a:t>1/12/2024</a:t>
            </a:fld>
            <a:endParaRPr lang="en-US"/>
          </a:p>
        </p:txBody>
      </p:sp>
      <p:sp>
        <p:nvSpPr>
          <p:cNvPr id="6" name="Footer Placeholder 5">
            <a:extLst>
              <a:ext uri="{FF2B5EF4-FFF2-40B4-BE49-F238E27FC236}">
                <a16:creationId xmlns:a16="http://schemas.microsoft.com/office/drawing/2014/main" id="{F030368F-0F04-835A-90EF-E0C576733D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B2234E-7AD9-0D9B-C38F-1798946F20B0}"/>
              </a:ext>
            </a:extLst>
          </p:cNvPr>
          <p:cNvSpPr>
            <a:spLocks noGrp="1"/>
          </p:cNvSpPr>
          <p:nvPr>
            <p:ph type="sldNum" sz="quarter" idx="12"/>
          </p:nvPr>
        </p:nvSpPr>
        <p:spPr/>
        <p:txBody>
          <a:bodyPr/>
          <a:lstStyle/>
          <a:p>
            <a:fld id="{4F7D765E-0129-4A8C-AF7D-9539471D4054}" type="slidenum">
              <a:rPr lang="en-US" smtClean="0"/>
              <a:t>‹#›</a:t>
            </a:fld>
            <a:endParaRPr lang="en-US"/>
          </a:p>
        </p:txBody>
      </p:sp>
    </p:spTree>
    <p:extLst>
      <p:ext uri="{BB962C8B-B14F-4D97-AF65-F5344CB8AC3E}">
        <p14:creationId xmlns:p14="http://schemas.microsoft.com/office/powerpoint/2010/main" val="117317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4000" b="-14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770326-E9B1-F15E-4FEC-5DADD1CEDA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A08E16-8B07-4CC7-CFDA-4A3203AA1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8F384-8C67-2C02-0C79-889C15F21D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B2BF0-73D0-44CB-852E-C1327B74E27B}" type="datetimeFigureOut">
              <a:rPr lang="en-US" smtClean="0"/>
              <a:t>1/12/2024</a:t>
            </a:fld>
            <a:endParaRPr lang="en-US"/>
          </a:p>
        </p:txBody>
      </p:sp>
      <p:sp>
        <p:nvSpPr>
          <p:cNvPr id="5" name="Footer Placeholder 4">
            <a:extLst>
              <a:ext uri="{FF2B5EF4-FFF2-40B4-BE49-F238E27FC236}">
                <a16:creationId xmlns:a16="http://schemas.microsoft.com/office/drawing/2014/main" id="{8CCA80BA-FAC4-02DF-2C3E-9FACDC6534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5A7D687-EF62-F2C2-2C25-DD990172A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D765E-0129-4A8C-AF7D-9539471D4054}" type="slidenum">
              <a:rPr lang="en-US" smtClean="0"/>
              <a:t>‹#›</a:t>
            </a:fld>
            <a:endParaRPr lang="en-US"/>
          </a:p>
        </p:txBody>
      </p:sp>
    </p:spTree>
    <p:extLst>
      <p:ext uri="{BB962C8B-B14F-4D97-AF65-F5344CB8AC3E}">
        <p14:creationId xmlns:p14="http://schemas.microsoft.com/office/powerpoint/2010/main" val="498112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1054550"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commons.wikimedia.org/wiki/File:Chaukhamba_peak,_Garhwal_Himalayas,_Uttarakhand.jpg"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hyperlink" Target="https://wikitravel.org/en/Uttarakhand"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nl/photo/183165" TargetMode="External"/><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hyperlink" Target="https://www.tourism-of-india.com/bungee-jumping-rishikesh.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30826629@N07/14480702096" TargetMode="External"/><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Valley_of_flowers_uttaranchal_full_view.JPG" TargetMode="External"/><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Details_of_the_Tungnath_temple,_Uttarakhand.jpg" TargetMode="External"/><Relationship Id="rId7" Type="http://schemas.openxmlformats.org/officeDocument/2006/relationships/image" Target="../media/image18.jp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hyperlink" Target="https://pxhere.com/en/photo/1050341" TargetMode="External"/><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sanjoy/276219441/"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07-99BC-C829-ACCF-91CBEC3CD287}"/>
              </a:ext>
            </a:extLst>
          </p:cNvPr>
          <p:cNvSpPr>
            <a:spLocks noGrp="1"/>
          </p:cNvSpPr>
          <p:nvPr>
            <p:ph type="ctrTitle"/>
          </p:nvPr>
        </p:nvSpPr>
        <p:spPr>
          <a:xfrm>
            <a:off x="1609725" y="1427163"/>
            <a:ext cx="8972550" cy="1296987"/>
          </a:xfrm>
        </p:spPr>
        <p:txBody>
          <a:bodyPr>
            <a:normAutofit/>
          </a:bodyPr>
          <a:lstStyle/>
          <a:p>
            <a:r>
              <a:rPr lang="en-US" b="1" dirty="0">
                <a:solidFill>
                  <a:schemeClr val="bg1"/>
                </a:solidFill>
                <a:effectLst>
                  <a:outerShdw blurRad="38100" dist="38100" dir="2700000" algn="tl">
                    <a:srgbClr val="000000">
                      <a:alpha val="43137"/>
                    </a:srgbClr>
                  </a:outerShdw>
                </a:effectLst>
              </a:rPr>
              <a:t>UTTARAKHAND TOURISM</a:t>
            </a:r>
          </a:p>
        </p:txBody>
      </p:sp>
      <p:sp>
        <p:nvSpPr>
          <p:cNvPr id="6" name="TextBox 5">
            <a:extLst>
              <a:ext uri="{FF2B5EF4-FFF2-40B4-BE49-F238E27FC236}">
                <a16:creationId xmlns:a16="http://schemas.microsoft.com/office/drawing/2014/main" id="{037019E8-26C8-2FD6-5250-93EC3329A1E4}"/>
              </a:ext>
            </a:extLst>
          </p:cNvPr>
          <p:cNvSpPr txBox="1"/>
          <p:nvPr/>
        </p:nvSpPr>
        <p:spPr>
          <a:xfrm>
            <a:off x="8982075" y="5430837"/>
            <a:ext cx="6096000" cy="1077218"/>
          </a:xfrm>
          <a:prstGeom prst="rect">
            <a:avLst/>
          </a:prstGeom>
          <a:noFill/>
        </p:spPr>
        <p:txBody>
          <a:bodyPr wrap="square">
            <a:spAutoFit/>
          </a:bodyPr>
          <a:lstStyle/>
          <a:p>
            <a:r>
              <a:rPr lang="en-US" sz="3200" b="1" dirty="0">
                <a:solidFill>
                  <a:schemeClr val="bg1"/>
                </a:solidFill>
              </a:rPr>
              <a:t>SUBMITTED BY:- </a:t>
            </a:r>
          </a:p>
          <a:p>
            <a:r>
              <a:rPr lang="en-US" sz="3200" b="1" dirty="0">
                <a:solidFill>
                  <a:schemeClr val="bg1"/>
                </a:solidFill>
              </a:rPr>
              <a:t>Prachi Pant</a:t>
            </a:r>
          </a:p>
        </p:txBody>
      </p:sp>
    </p:spTree>
    <p:extLst>
      <p:ext uri="{BB962C8B-B14F-4D97-AF65-F5344CB8AC3E}">
        <p14:creationId xmlns:p14="http://schemas.microsoft.com/office/powerpoint/2010/main" val="107868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C89D-5754-0F87-C562-9D0F8A183A0B}"/>
              </a:ext>
            </a:extLst>
          </p:cNvPr>
          <p:cNvSpPr>
            <a:spLocks noGrp="1"/>
          </p:cNvSpPr>
          <p:nvPr>
            <p:ph type="title"/>
          </p:nvPr>
        </p:nvSpPr>
        <p:spPr>
          <a:xfrm>
            <a:off x="921543" y="298450"/>
            <a:ext cx="8177633" cy="1324162"/>
          </a:xfrm>
          <a:noFill/>
          <a:effectLst>
            <a:glow>
              <a:schemeClr val="accent1">
                <a:alpha val="40000"/>
              </a:schemeClr>
            </a:glow>
          </a:effectLst>
        </p:spPr>
        <p:txBody>
          <a:bodyPr>
            <a:normAutofit/>
          </a:bodyPr>
          <a:lstStyle/>
          <a:p>
            <a:pPr algn="ctr"/>
            <a:r>
              <a:rPr lang="en-US" b="1" u="sng" dirty="0">
                <a:solidFill>
                  <a:srgbClr val="002060"/>
                </a:solidFill>
                <a:effectLst>
                  <a:outerShdw blurRad="38100" dist="38100" dir="2700000" algn="tl">
                    <a:srgbClr val="000000">
                      <a:alpha val="43137"/>
                    </a:srgbClr>
                  </a:outerShdw>
                </a:effectLst>
              </a:rPr>
              <a:t>INTRODUCTION OF UTTARAKHAND TOURISM</a:t>
            </a:r>
          </a:p>
        </p:txBody>
      </p:sp>
      <p:sp>
        <p:nvSpPr>
          <p:cNvPr id="3" name="Content Placeholder 2">
            <a:extLst>
              <a:ext uri="{FF2B5EF4-FFF2-40B4-BE49-F238E27FC236}">
                <a16:creationId xmlns:a16="http://schemas.microsoft.com/office/drawing/2014/main" id="{D7846D47-CF26-B51A-5462-C47F7E453D66}"/>
              </a:ext>
            </a:extLst>
          </p:cNvPr>
          <p:cNvSpPr>
            <a:spLocks noGrp="1"/>
          </p:cNvSpPr>
          <p:nvPr>
            <p:ph idx="1"/>
          </p:nvPr>
        </p:nvSpPr>
        <p:spPr>
          <a:xfrm>
            <a:off x="400890" y="1674905"/>
            <a:ext cx="10849815" cy="4053542"/>
          </a:xfrm>
        </p:spPr>
        <p:txBody>
          <a:bodyPr>
            <a:normAutofit/>
          </a:bodyPr>
          <a:lstStyle/>
          <a:p>
            <a:pPr marL="0" indent="0">
              <a:buNone/>
            </a:pPr>
            <a:r>
              <a:rPr lang="en-US" sz="3200" b="0" i="0" dirty="0">
                <a:solidFill>
                  <a:schemeClr val="accent5">
                    <a:lumMod val="20000"/>
                    <a:lumOff val="80000"/>
                  </a:schemeClr>
                </a:solidFill>
                <a:effectLst/>
                <a:latin typeface="Google Sans"/>
              </a:rPr>
              <a:t>A land of myths and mountains, </a:t>
            </a:r>
            <a:r>
              <a:rPr lang="en-US" sz="3200" b="0" i="0" dirty="0" err="1">
                <a:solidFill>
                  <a:schemeClr val="accent5">
                    <a:lumMod val="20000"/>
                    <a:lumOff val="80000"/>
                  </a:schemeClr>
                </a:solidFill>
                <a:effectLst/>
                <a:latin typeface="Google Sans"/>
              </a:rPr>
              <a:t>Devbhoomi</a:t>
            </a:r>
            <a:r>
              <a:rPr lang="en-US" sz="3200" b="0" i="0" dirty="0">
                <a:solidFill>
                  <a:schemeClr val="accent5">
                    <a:lumMod val="20000"/>
                    <a:lumOff val="80000"/>
                  </a:schemeClr>
                </a:solidFill>
                <a:effectLst/>
                <a:latin typeface="Google Sans"/>
              </a:rPr>
              <a:t> Uttarakhand, It is one of the most beautiful states of India. Snow-capped Himalayan peaks, serpentine rivers, revered temples, </a:t>
            </a:r>
          </a:p>
          <a:p>
            <a:pPr marL="0" indent="0">
              <a:buNone/>
            </a:pPr>
            <a:r>
              <a:rPr lang="en-US" sz="3200" b="0" i="0" dirty="0">
                <a:solidFill>
                  <a:schemeClr val="accent5">
                    <a:lumMod val="20000"/>
                    <a:lumOff val="80000"/>
                  </a:schemeClr>
                </a:solidFill>
                <a:effectLst/>
                <a:latin typeface="Google Sans"/>
              </a:rPr>
              <a:t>quaint villages, vibrant culture, and World Heritage Sites, Uttarakhand's sheer natural beauty and diversity beckon travelers from across </a:t>
            </a:r>
            <a:r>
              <a:rPr lang="en-US" sz="3200" b="0" i="0">
                <a:solidFill>
                  <a:schemeClr val="accent5">
                    <a:lumMod val="20000"/>
                    <a:lumOff val="80000"/>
                  </a:schemeClr>
                </a:solidFill>
                <a:effectLst/>
                <a:latin typeface="Google Sans"/>
              </a:rPr>
              <a:t>the world</a:t>
            </a:r>
            <a:r>
              <a:rPr lang="en-US" sz="3200" b="0" i="0">
                <a:solidFill>
                  <a:schemeClr val="bg1"/>
                </a:solidFill>
                <a:effectLst/>
                <a:latin typeface="Google Sans"/>
              </a:rPr>
              <a:t>.</a:t>
            </a:r>
            <a:endParaRPr lang="en-US" sz="3200" dirty="0"/>
          </a:p>
        </p:txBody>
      </p:sp>
      <p:pic>
        <p:nvPicPr>
          <p:cNvPr id="5" name="Picture 4">
            <a:extLst>
              <a:ext uri="{FF2B5EF4-FFF2-40B4-BE49-F238E27FC236}">
                <a16:creationId xmlns:a16="http://schemas.microsoft.com/office/drawing/2014/main" id="{F33BD497-63CA-135D-3894-AA3543FA2F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302" y="-39594"/>
            <a:ext cx="2181698" cy="3428999"/>
          </a:xfrm>
          <a:prstGeom prst="rect">
            <a:avLst/>
          </a:prstGeom>
          <a:ln>
            <a:noFill/>
          </a:ln>
          <a:effectLst>
            <a:softEdge rad="112500"/>
          </a:effectLst>
        </p:spPr>
      </p:pic>
    </p:spTree>
    <p:extLst>
      <p:ext uri="{BB962C8B-B14F-4D97-AF65-F5344CB8AC3E}">
        <p14:creationId xmlns:p14="http://schemas.microsoft.com/office/powerpoint/2010/main" val="1571883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F56695-30E5-DC38-6C2D-38C73081D80B}"/>
              </a:ext>
            </a:extLst>
          </p:cNvPr>
          <p:cNvSpPr txBox="1"/>
          <p:nvPr/>
        </p:nvSpPr>
        <p:spPr>
          <a:xfrm>
            <a:off x="821748" y="727789"/>
            <a:ext cx="8943975" cy="1600438"/>
          </a:xfrm>
          <a:prstGeom prst="rect">
            <a:avLst/>
          </a:prstGeom>
          <a:noFill/>
        </p:spPr>
        <p:txBody>
          <a:bodyPr wrap="square" rtlCol="0">
            <a:spAutoFit/>
          </a:bodyPr>
          <a:lstStyle/>
          <a:p>
            <a:pPr algn="ctr"/>
            <a:r>
              <a:rPr lang="en-US" sz="4400" b="1" i="0" u="sng" dirty="0">
                <a:solidFill>
                  <a:srgbClr val="002060"/>
                </a:solidFill>
                <a:effectLst>
                  <a:outerShdw blurRad="38100" dist="38100" dir="2700000" algn="tl">
                    <a:srgbClr val="000000">
                      <a:alpha val="43137"/>
                    </a:srgbClr>
                  </a:outerShdw>
                </a:effectLst>
                <a:latin typeface="Söhne"/>
              </a:rPr>
              <a:t>Cultural Heritage</a:t>
            </a:r>
          </a:p>
          <a:p>
            <a:pPr algn="ctr"/>
            <a:endParaRPr lang="en-US" sz="3600" b="1" i="0" u="sng" dirty="0">
              <a:solidFill>
                <a:schemeClr val="bg1"/>
              </a:solidFill>
              <a:effectLst>
                <a:outerShdw blurRad="38100" dist="38100" dir="2700000" algn="tl">
                  <a:srgbClr val="000000">
                    <a:alpha val="43137"/>
                  </a:srgbClr>
                </a:outerShdw>
              </a:effectLst>
              <a:latin typeface="Söhne"/>
            </a:endParaRPr>
          </a:p>
          <a:p>
            <a:endParaRPr lang="en-US" dirty="0"/>
          </a:p>
        </p:txBody>
      </p:sp>
      <p:sp>
        <p:nvSpPr>
          <p:cNvPr id="5" name="Rectangle 1">
            <a:extLst>
              <a:ext uri="{FF2B5EF4-FFF2-40B4-BE49-F238E27FC236}">
                <a16:creationId xmlns:a16="http://schemas.microsoft.com/office/drawing/2014/main" id="{DC2FB931-7C88-9125-12E1-17FA2F44C306}"/>
              </a:ext>
            </a:extLst>
          </p:cNvPr>
          <p:cNvSpPr>
            <a:spLocks noChangeArrowheads="1"/>
          </p:cNvSpPr>
          <p:nvPr/>
        </p:nvSpPr>
        <p:spPr bwMode="auto">
          <a:xfrm>
            <a:off x="212437" y="2106616"/>
            <a:ext cx="13817599"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Uttarakhand is renowned for having exquisite </a:t>
            </a: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Kumaoni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andGarhwali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cultures.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What</a:t>
            </a:r>
            <a:r>
              <a:rPr lang="en-US" altLang="en-US" sz="2400" dirty="0">
                <a:solidFill>
                  <a:schemeClr val="bg1">
                    <a:lumMod val="95000"/>
                  </a:schemeClr>
                </a:solidFill>
                <a:latin typeface="Georgia" panose="02040502050405020303" pitchFamily="18" charset="0"/>
              </a:rPr>
              <a:t> </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clearly distinguishes</a:t>
            </a:r>
            <a:r>
              <a:rPr lang="en-US" altLang="en-US" sz="2400" dirty="0">
                <a:solidFill>
                  <a:schemeClr val="bg1">
                    <a:lumMod val="95000"/>
                  </a:schemeClr>
                </a:solidFill>
                <a:latin typeface="Georgia" panose="02040502050405020303" pitchFamily="18" charset="0"/>
              </a:rPr>
              <a:t> </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them are the</a:t>
            </a:r>
            <a:r>
              <a:rPr lang="en-US" altLang="en-US" sz="2400" dirty="0">
                <a:solidFill>
                  <a:schemeClr val="bg1">
                    <a:lumMod val="95000"/>
                  </a:schemeClr>
                </a:solidFill>
                <a:latin typeface="Georgia" panose="02040502050405020303" pitchFamily="18" charset="0"/>
              </a:rPr>
              <a:t> </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diverse customs, faiths, fairs, festivals,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folk dances, and music.</a:t>
            </a:r>
            <a:endParaRPr kumimoji="0" lang="en-US" altLang="en-US" sz="2400" b="0" i="0" u="none" strike="noStrike" cap="none" normalizeH="0" baseline="0" dirty="0">
              <a:ln>
                <a:noFill/>
              </a:ln>
              <a:solidFill>
                <a:schemeClr val="bg1">
                  <a:lumMod val="9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Garhwali, which also contains</a:t>
            </a:r>
            <a:r>
              <a:rPr lang="en-US" altLang="en-US" sz="2400" dirty="0">
                <a:solidFill>
                  <a:schemeClr val="bg1">
                    <a:lumMod val="95000"/>
                  </a:schemeClr>
                </a:solidFill>
                <a:latin typeface="Georgia" panose="02040502050405020303" pitchFamily="18" charset="0"/>
              </a:rPr>
              <a:t> </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a number of dialects such as </a:t>
            </a: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Jaunsari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a:t>
            </a: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Marchi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a:t>
            </a: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Jadhi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and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a:t>
            </a:r>
            <a:r>
              <a:rPr kumimoji="0" lang="en-US" altLang="en-US" sz="2400" b="0" i="0" u="none" strike="noStrike" cap="none" normalizeH="0" baseline="0" dirty="0" err="1">
                <a:ln>
                  <a:noFill/>
                </a:ln>
                <a:solidFill>
                  <a:schemeClr val="bg1">
                    <a:lumMod val="95000"/>
                  </a:schemeClr>
                </a:solidFill>
                <a:effectLst/>
                <a:latin typeface="Georgia" panose="02040502050405020303" pitchFamily="18" charset="0"/>
              </a:rPr>
              <a:t>Sailani</a:t>
            </a:r>
            <a:r>
              <a:rPr kumimoji="0" lang="en-US" altLang="en-US" sz="2400" b="0" i="0" u="none" strike="noStrike" cap="none" normalizeH="0" baseline="0" dirty="0">
                <a:ln>
                  <a:noFill/>
                </a:ln>
                <a:solidFill>
                  <a:schemeClr val="bg1">
                    <a:lumMod val="95000"/>
                  </a:schemeClr>
                </a:solidFill>
                <a:effectLst/>
                <a:latin typeface="Georgia" panose="02040502050405020303" pitchFamily="18" charset="0"/>
              </a:rPr>
              <a:t>, is the main language spoken here</a:t>
            </a:r>
            <a:endParaRPr lang="en-US" altLang="en-US" sz="2400" dirty="0">
              <a:solidFill>
                <a:schemeClr val="bg1">
                  <a:lumMod val="95000"/>
                </a:schemeClr>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solidFill>
                <a:srgbClr val="424242"/>
              </a:solidFill>
              <a:effectLst/>
              <a:latin typeface="Georgia" panose="02040502050405020303" pitchFamily="18" charset="0"/>
            </a:endParaRPr>
          </a:p>
        </p:txBody>
      </p:sp>
      <p:pic>
        <p:nvPicPr>
          <p:cNvPr id="7" name="Picture 6">
            <a:extLst>
              <a:ext uri="{FF2B5EF4-FFF2-40B4-BE49-F238E27FC236}">
                <a16:creationId xmlns:a16="http://schemas.microsoft.com/office/drawing/2014/main" id="{2A4EAA8D-AF59-8F1D-0FA0-9A677454AC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6086" y="369455"/>
            <a:ext cx="4365914" cy="2464629"/>
          </a:xfrm>
          <a:prstGeom prst="rect">
            <a:avLst/>
          </a:prstGeom>
          <a:ln>
            <a:noFill/>
          </a:ln>
          <a:effectLst>
            <a:softEdge rad="112500"/>
          </a:effectLst>
        </p:spPr>
      </p:pic>
    </p:spTree>
    <p:extLst>
      <p:ext uri="{BB962C8B-B14F-4D97-AF65-F5344CB8AC3E}">
        <p14:creationId xmlns:p14="http://schemas.microsoft.com/office/powerpoint/2010/main" val="722494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199707-A7BD-958C-0BBF-9467F8514D5E}"/>
              </a:ext>
            </a:extLst>
          </p:cNvPr>
          <p:cNvSpPr txBox="1"/>
          <p:nvPr/>
        </p:nvSpPr>
        <p:spPr>
          <a:xfrm>
            <a:off x="2940423" y="295835"/>
            <a:ext cx="5450541" cy="1231106"/>
          </a:xfrm>
          <a:prstGeom prst="rect">
            <a:avLst/>
          </a:prstGeom>
          <a:noFill/>
        </p:spPr>
        <p:txBody>
          <a:bodyPr wrap="square" rtlCol="0">
            <a:spAutoFit/>
          </a:bodyPr>
          <a:lstStyle/>
          <a:p>
            <a:pPr algn="ctr"/>
            <a:r>
              <a:rPr lang="en-US" sz="2800" b="1" i="0" u="sng" dirty="0">
                <a:solidFill>
                  <a:srgbClr val="002060"/>
                </a:solidFill>
                <a:effectLst>
                  <a:outerShdw blurRad="38100" dist="38100" dir="2700000" algn="tl">
                    <a:srgbClr val="000000">
                      <a:alpha val="43137"/>
                    </a:srgbClr>
                  </a:outerShdw>
                </a:effectLst>
                <a:latin typeface="Playfair Display" panose="00000500000000000000" pitchFamily="2" charset="0"/>
              </a:rPr>
              <a:t>Extreme Outdoor Adventure Sports</a:t>
            </a:r>
          </a:p>
          <a:p>
            <a:endParaRPr lang="en-US" dirty="0"/>
          </a:p>
        </p:txBody>
      </p:sp>
      <p:sp>
        <p:nvSpPr>
          <p:cNvPr id="3" name="TextBox 2">
            <a:extLst>
              <a:ext uri="{FF2B5EF4-FFF2-40B4-BE49-F238E27FC236}">
                <a16:creationId xmlns:a16="http://schemas.microsoft.com/office/drawing/2014/main" id="{65CC9A76-A33E-EF6E-7E28-05C41B8D4DB3}"/>
              </a:ext>
            </a:extLst>
          </p:cNvPr>
          <p:cNvSpPr txBox="1"/>
          <p:nvPr/>
        </p:nvSpPr>
        <p:spPr>
          <a:xfrm>
            <a:off x="201705" y="1380566"/>
            <a:ext cx="11788589" cy="5078313"/>
          </a:xfrm>
          <a:prstGeom prst="rect">
            <a:avLst/>
          </a:prstGeom>
          <a:noFill/>
        </p:spPr>
        <p:txBody>
          <a:bodyPr wrap="square" rtlCol="0">
            <a:spAutoFit/>
          </a:bodyPr>
          <a:lstStyle/>
          <a:p>
            <a:pPr algn="l" fontAlgn="base"/>
            <a:r>
              <a:rPr lang="en-US" b="1" i="0" u="sng" dirty="0">
                <a:solidFill>
                  <a:srgbClr val="002060"/>
                </a:solidFill>
                <a:effectLst/>
                <a:latin typeface="Playfair Display" panose="00000500000000000000" pitchFamily="2" charset="0"/>
              </a:rPr>
              <a:t>White Water Rafting</a:t>
            </a:r>
          </a:p>
          <a:p>
            <a:pPr algn="l" fontAlgn="base"/>
            <a:r>
              <a:rPr lang="en-US" b="0" i="0" dirty="0">
                <a:solidFill>
                  <a:schemeClr val="bg1"/>
                </a:solidFill>
                <a:effectLst/>
                <a:latin typeface="Muli"/>
              </a:rPr>
              <a:t>River rafting is among the </a:t>
            </a:r>
            <a:r>
              <a:rPr lang="en-US" b="1" i="0" dirty="0">
                <a:solidFill>
                  <a:schemeClr val="bg1"/>
                </a:solidFill>
                <a:effectLst/>
                <a:latin typeface="Muli"/>
              </a:rPr>
              <a:t>best adventure sports in Uttarakhand</a:t>
            </a:r>
            <a:r>
              <a:rPr lang="en-US" b="0" i="0" dirty="0">
                <a:solidFill>
                  <a:schemeClr val="bg1"/>
                </a:solidFill>
                <a:effectLst/>
                <a:latin typeface="Muli"/>
              </a:rPr>
              <a:t>. Perhaps it is one of the most sought-after adventure water sports done by almost every adventure freak during a trip to Uttarakhand.</a:t>
            </a:r>
          </a:p>
          <a:p>
            <a:pPr algn="l" fontAlgn="base"/>
            <a:endParaRPr lang="en-US" dirty="0">
              <a:solidFill>
                <a:schemeClr val="bg1"/>
              </a:solidFill>
            </a:endParaRPr>
          </a:p>
          <a:p>
            <a:pPr algn="l" fontAlgn="base"/>
            <a:r>
              <a:rPr lang="en-US" b="1" i="0" u="sng" dirty="0">
                <a:solidFill>
                  <a:srgbClr val="002060"/>
                </a:solidFill>
                <a:effectLst/>
                <a:latin typeface="Playfair Display" panose="00000500000000000000" pitchFamily="2" charset="0"/>
              </a:rPr>
              <a:t>Tandem Paragliding in Mussoorie</a:t>
            </a:r>
          </a:p>
          <a:p>
            <a:pPr algn="l" fontAlgn="base"/>
            <a:r>
              <a:rPr lang="en-US" i="0" dirty="0">
                <a:solidFill>
                  <a:schemeClr val="bg1"/>
                </a:solidFill>
                <a:effectLst/>
                <a:latin typeface="Muli"/>
              </a:rPr>
              <a:t>It is fascinating to fly high in the air and enjoy the aerial view from above as you do while paragliding. Tandem Paragliding at Mussoorie is one of the best ways to do so.</a:t>
            </a:r>
          </a:p>
          <a:p>
            <a:endParaRPr lang="en-US" dirty="0">
              <a:solidFill>
                <a:schemeClr val="bg1"/>
              </a:solidFill>
            </a:endParaRPr>
          </a:p>
          <a:p>
            <a:pPr algn="l" fontAlgn="base"/>
            <a:r>
              <a:rPr lang="en-US" b="1" i="0" u="sng" dirty="0">
                <a:solidFill>
                  <a:srgbClr val="002060"/>
                </a:solidFill>
                <a:effectLst/>
                <a:latin typeface="Playfair Display" panose="00000500000000000000" pitchFamily="2" charset="0"/>
              </a:rPr>
              <a:t>Bungee Jumping in Rishikesh</a:t>
            </a:r>
          </a:p>
          <a:p>
            <a:pPr algn="l" fontAlgn="base"/>
            <a:r>
              <a:rPr lang="en-US" b="0" i="0" dirty="0">
                <a:solidFill>
                  <a:schemeClr val="bg1"/>
                </a:solidFill>
                <a:effectLst/>
                <a:latin typeface="Muli"/>
              </a:rPr>
              <a:t>The best way to overcome your fear is to indulge in </a:t>
            </a:r>
            <a:r>
              <a:rPr lang="en-US" b="0" i="0" u="none" strike="noStrike" dirty="0">
                <a:solidFill>
                  <a:schemeClr val="bg1"/>
                </a:solidFill>
                <a:effectLst/>
                <a:latin typeface="Muli"/>
                <a:hlinkClick r:id="rId4">
                  <a:extLst>
                    <a:ext uri="{A12FA001-AC4F-418D-AE19-62706E023703}">
                      <ahyp:hlinkClr xmlns:ahyp="http://schemas.microsoft.com/office/drawing/2018/hyperlinkcolor" val="tx"/>
                    </a:ext>
                  </a:extLst>
                </a:hlinkClick>
              </a:rPr>
              <a:t>Bungee Jumping</a:t>
            </a:r>
            <a:r>
              <a:rPr lang="en-US" b="0" i="0" dirty="0">
                <a:solidFill>
                  <a:schemeClr val="bg1"/>
                </a:solidFill>
                <a:effectLst/>
                <a:latin typeface="Muli"/>
              </a:rPr>
              <a:t>. It is one of the most thrilling adventure sports that can be ventured in Uttarakhand. Mohan </a:t>
            </a:r>
            <a:r>
              <a:rPr lang="en-US" b="0" i="0" dirty="0" err="1">
                <a:solidFill>
                  <a:schemeClr val="bg1"/>
                </a:solidFill>
                <a:effectLst/>
                <a:latin typeface="Muli"/>
              </a:rPr>
              <a:t>Chatti</a:t>
            </a:r>
            <a:r>
              <a:rPr lang="en-US" b="0" i="0" dirty="0">
                <a:solidFill>
                  <a:schemeClr val="bg1"/>
                </a:solidFill>
                <a:effectLst/>
                <a:latin typeface="Muli"/>
              </a:rPr>
              <a:t> in Rishikesh is a place, which is also renowned as India’s first fixed platform for bungee jumping. No doubt, it is one of the </a:t>
            </a:r>
            <a:r>
              <a:rPr lang="en-US" b="1" i="0" dirty="0">
                <a:solidFill>
                  <a:schemeClr val="bg1"/>
                </a:solidFill>
                <a:effectLst/>
                <a:latin typeface="Muli"/>
              </a:rPr>
              <a:t>best places to enjoy this adrenaline-rushing sport</a:t>
            </a:r>
            <a:r>
              <a:rPr lang="en-US" b="0" i="0" dirty="0">
                <a:solidFill>
                  <a:schemeClr val="bg1"/>
                </a:solidFill>
                <a:effectLst/>
                <a:latin typeface="Muli"/>
              </a:rPr>
              <a:t>.</a:t>
            </a:r>
          </a:p>
          <a:p>
            <a:pPr algn="l" fontAlgn="base"/>
            <a:endParaRPr lang="en-US" b="0" i="0" dirty="0">
              <a:solidFill>
                <a:schemeClr val="bg1"/>
              </a:solidFill>
              <a:effectLst/>
              <a:latin typeface="Playfair Display" panose="00000500000000000000" pitchFamily="2" charset="0"/>
            </a:endParaRPr>
          </a:p>
          <a:p>
            <a:pPr algn="l" fontAlgn="base"/>
            <a:r>
              <a:rPr lang="en-US" b="1" i="0" u="sng" dirty="0">
                <a:solidFill>
                  <a:srgbClr val="002060"/>
                </a:solidFill>
                <a:effectLst/>
                <a:latin typeface="Playfair Display" panose="00000500000000000000" pitchFamily="2" charset="0"/>
              </a:rPr>
              <a:t>Snow Skiing in Auli</a:t>
            </a:r>
          </a:p>
          <a:p>
            <a:pPr algn="l" fontAlgn="base"/>
            <a:r>
              <a:rPr lang="en-US" b="0" i="0" dirty="0">
                <a:solidFill>
                  <a:schemeClr val="bg1"/>
                </a:solidFill>
                <a:effectLst/>
                <a:latin typeface="Muli"/>
              </a:rPr>
              <a:t>Witness the magnificent views of the stunning mountain range of the Himalayas while getting excited about the slopes of Auli.</a:t>
            </a:r>
          </a:p>
          <a:p>
            <a:pPr algn="l" fontAlgn="base"/>
            <a:endParaRPr lang="en-US" b="0" i="0" dirty="0">
              <a:solidFill>
                <a:srgbClr val="878787"/>
              </a:solidFill>
              <a:effectLst/>
              <a:latin typeface="Muli"/>
            </a:endParaRPr>
          </a:p>
          <a:p>
            <a:endParaRPr lang="en-US" dirty="0"/>
          </a:p>
        </p:txBody>
      </p:sp>
    </p:spTree>
    <p:extLst>
      <p:ext uri="{BB962C8B-B14F-4D97-AF65-F5344CB8AC3E}">
        <p14:creationId xmlns:p14="http://schemas.microsoft.com/office/powerpoint/2010/main" val="2035137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E84371-C5DD-F9FC-F75B-C7BD44031C1A}"/>
              </a:ext>
            </a:extLst>
          </p:cNvPr>
          <p:cNvSpPr txBox="1"/>
          <p:nvPr/>
        </p:nvSpPr>
        <p:spPr>
          <a:xfrm>
            <a:off x="1715520" y="0"/>
            <a:ext cx="9090211" cy="830997"/>
          </a:xfrm>
          <a:prstGeom prst="rect">
            <a:avLst/>
          </a:prstGeom>
          <a:noFill/>
        </p:spPr>
        <p:txBody>
          <a:bodyPr wrap="square" rtlCol="0">
            <a:spAutoFit/>
          </a:bodyPr>
          <a:lstStyle/>
          <a:p>
            <a:pPr algn="ctr"/>
            <a:r>
              <a:rPr lang="en-US" sz="4800" u="sng" dirty="0">
                <a:solidFill>
                  <a:schemeClr val="bg1"/>
                </a:solidFill>
                <a:effectLst>
                  <a:outerShdw blurRad="38100" dist="38100" dir="2700000" algn="tl">
                    <a:srgbClr val="000000">
                      <a:alpha val="43137"/>
                    </a:srgbClr>
                  </a:outerShdw>
                </a:effectLst>
              </a:rPr>
              <a:t>HILL STATION</a:t>
            </a:r>
          </a:p>
        </p:txBody>
      </p:sp>
      <p:sp>
        <p:nvSpPr>
          <p:cNvPr id="3" name="TextBox 2">
            <a:extLst>
              <a:ext uri="{FF2B5EF4-FFF2-40B4-BE49-F238E27FC236}">
                <a16:creationId xmlns:a16="http://schemas.microsoft.com/office/drawing/2014/main" id="{85317FA1-1BF5-BAEF-10D7-94467A294954}"/>
              </a:ext>
            </a:extLst>
          </p:cNvPr>
          <p:cNvSpPr txBox="1"/>
          <p:nvPr/>
        </p:nvSpPr>
        <p:spPr>
          <a:xfrm>
            <a:off x="444295" y="773945"/>
            <a:ext cx="10759413" cy="6740307"/>
          </a:xfrm>
          <a:prstGeom prst="rect">
            <a:avLst/>
          </a:prstGeom>
          <a:noFill/>
        </p:spPr>
        <p:txBody>
          <a:bodyPr wrap="square" rtlCol="0">
            <a:spAutoFit/>
          </a:bodyPr>
          <a:lstStyle/>
          <a:p>
            <a:pPr algn="l"/>
            <a:r>
              <a:rPr lang="en-US" b="1" i="0" u="sng" dirty="0">
                <a:latin typeface="Arial" panose="020B0604020202020204" pitchFamily="34" charset="0"/>
              </a:rPr>
              <a:t>Mussoorie</a:t>
            </a:r>
            <a:r>
              <a:rPr lang="en-US" b="1" dirty="0">
                <a:latin typeface="Arial" panose="020B0604020202020204" pitchFamily="34" charset="0"/>
              </a:rPr>
              <a:t>:-</a:t>
            </a:r>
            <a:r>
              <a:rPr lang="en-US" b="0" i="0" dirty="0">
                <a:effectLst/>
                <a:latin typeface="Arial" panose="020B0604020202020204" pitchFamily="34" charset="0"/>
              </a:rPr>
              <a:t> </a:t>
            </a:r>
            <a:r>
              <a:rPr lang="en-US" b="0" i="0" dirty="0">
                <a:solidFill>
                  <a:schemeClr val="bg2"/>
                </a:solidFill>
                <a:effectLst/>
                <a:latin typeface="Arial" panose="020B0604020202020204" pitchFamily="34" charset="0"/>
              </a:rPr>
              <a:t>also known as the </a:t>
            </a:r>
            <a:r>
              <a:rPr lang="en-US" b="1" i="0" dirty="0">
                <a:solidFill>
                  <a:schemeClr val="bg2"/>
                </a:solidFill>
                <a:effectLst/>
                <a:latin typeface="Arial" panose="020B0604020202020204" pitchFamily="34" charset="0"/>
              </a:rPr>
              <a:t>Queen of Hills</a:t>
            </a:r>
            <a:r>
              <a:rPr lang="en-US" b="0" i="0" dirty="0">
                <a:solidFill>
                  <a:schemeClr val="bg2"/>
                </a:solidFill>
                <a:effectLst/>
                <a:latin typeface="Arial" panose="020B0604020202020204" pitchFamily="34" charset="0"/>
              </a:rPr>
              <a:t>, is one of the most popular </a:t>
            </a:r>
          </a:p>
          <a:p>
            <a:pPr algn="l"/>
            <a:r>
              <a:rPr lang="en-US" b="0" i="0" dirty="0">
                <a:solidFill>
                  <a:schemeClr val="bg2"/>
                </a:solidFill>
                <a:effectLst/>
                <a:latin typeface="Arial" panose="020B0604020202020204" pitchFamily="34" charset="0"/>
              </a:rPr>
              <a:t>hill stations in the country. This tourist destination, located 35 km from Dehradun,</a:t>
            </a:r>
          </a:p>
          <a:p>
            <a:pPr algn="l"/>
            <a:r>
              <a:rPr lang="en-US" b="0" i="0" dirty="0">
                <a:solidFill>
                  <a:schemeClr val="bg2"/>
                </a:solidFill>
                <a:effectLst/>
                <a:latin typeface="Arial" panose="020B0604020202020204" pitchFamily="34" charset="0"/>
              </a:rPr>
              <a:t> is known for its beautiful views of the Himalayan ranges. </a:t>
            </a:r>
          </a:p>
          <a:p>
            <a:pPr algn="l"/>
            <a:endParaRPr lang="en-US" dirty="0">
              <a:solidFill>
                <a:srgbClr val="202122"/>
              </a:solidFill>
              <a:latin typeface="Arial" panose="020B0604020202020204" pitchFamily="34" charset="0"/>
            </a:endParaRPr>
          </a:p>
          <a:p>
            <a:pPr algn="l"/>
            <a:r>
              <a:rPr lang="en-US" b="1" i="0" u="sng" dirty="0" err="1">
                <a:effectLst/>
                <a:latin typeface="Arial" panose="020B0604020202020204" pitchFamily="34" charset="0"/>
              </a:rPr>
              <a:t>Dhanaulti</a:t>
            </a:r>
            <a:r>
              <a:rPr lang="en-US" b="1" dirty="0">
                <a:latin typeface="Arial" panose="020B0604020202020204" pitchFamily="34" charset="0"/>
              </a:rPr>
              <a:t>:-</a:t>
            </a:r>
            <a:r>
              <a:rPr lang="en-US" b="0" i="0" dirty="0">
                <a:solidFill>
                  <a:srgbClr val="00B050"/>
                </a:solidFill>
                <a:effectLst/>
                <a:latin typeface="Arial" panose="020B0604020202020204" pitchFamily="34" charset="0"/>
              </a:rPr>
              <a:t> </a:t>
            </a:r>
            <a:r>
              <a:rPr lang="en-US" b="0" i="0" dirty="0">
                <a:solidFill>
                  <a:schemeClr val="bg2"/>
                </a:solidFill>
                <a:effectLst/>
                <a:latin typeface="Arial" panose="020B0604020202020204" pitchFamily="34" charset="0"/>
              </a:rPr>
              <a:t>about 35 km from Mussoorie, is a hill station in the Tehri Garhwal district of Uttarakhand. It is situated in the Himalayan mountain range at an altitude of about 2,250 meters above sea level.</a:t>
            </a:r>
            <a:endParaRPr lang="en-US" b="0" i="0" dirty="0">
              <a:solidFill>
                <a:srgbClr val="202122"/>
              </a:solidFill>
              <a:effectLst/>
              <a:latin typeface="Arial" panose="020B0604020202020204" pitchFamily="34" charset="0"/>
            </a:endParaRPr>
          </a:p>
          <a:p>
            <a:pPr algn="l"/>
            <a:endParaRPr lang="en-US" dirty="0">
              <a:solidFill>
                <a:srgbClr val="202122"/>
              </a:solidFill>
              <a:latin typeface="Arial" panose="020B0604020202020204" pitchFamily="34" charset="0"/>
            </a:endParaRPr>
          </a:p>
          <a:p>
            <a:pPr algn="l"/>
            <a:r>
              <a:rPr lang="en-US" b="1" i="0" u="sng" dirty="0">
                <a:effectLst/>
                <a:latin typeface="Arial" panose="020B0604020202020204" pitchFamily="34" charset="0"/>
              </a:rPr>
              <a:t>Auli</a:t>
            </a:r>
            <a:r>
              <a:rPr lang="en-US" b="1" i="0" dirty="0">
                <a:effectLst/>
                <a:latin typeface="Arial" panose="020B0604020202020204" pitchFamily="34" charset="0"/>
              </a:rPr>
              <a:t>:-</a:t>
            </a:r>
            <a:r>
              <a:rPr lang="en-US" b="1" i="0" dirty="0">
                <a:solidFill>
                  <a:srgbClr val="000000"/>
                </a:solidFill>
                <a:effectLst/>
                <a:latin typeface="Arial" panose="020B0604020202020204" pitchFamily="34" charset="0"/>
              </a:rPr>
              <a:t> </a:t>
            </a:r>
            <a:r>
              <a:rPr lang="en-US" b="0" i="0" dirty="0">
                <a:solidFill>
                  <a:schemeClr val="bg2"/>
                </a:solidFill>
                <a:effectLst/>
                <a:latin typeface="Arial" panose="020B0604020202020204" pitchFamily="34" charset="0"/>
              </a:rPr>
              <a:t>is a hill station and ski Destination located in the Chamoli district of Uttarakhand. It is situated in the Himalayan mountain range at an altitude of about 2,909 meters above sea level. It is known for its snow-capped slopes.</a:t>
            </a:r>
          </a:p>
          <a:p>
            <a:pPr algn="l"/>
            <a:endParaRPr lang="en-US" dirty="0">
              <a:solidFill>
                <a:srgbClr val="202122"/>
              </a:solidFill>
              <a:latin typeface="Arial" panose="020B0604020202020204" pitchFamily="34" charset="0"/>
            </a:endParaRPr>
          </a:p>
          <a:p>
            <a:pPr algn="l"/>
            <a:r>
              <a:rPr lang="en-US" b="1" i="0" u="sng" dirty="0">
                <a:effectLst/>
                <a:latin typeface="Arial" panose="020B0604020202020204" pitchFamily="34" charset="0"/>
              </a:rPr>
              <a:t>Nainital</a:t>
            </a:r>
            <a:r>
              <a:rPr lang="en-US" b="1" i="0" dirty="0">
                <a:effectLst/>
                <a:latin typeface="Arial" panose="020B0604020202020204" pitchFamily="34" charset="0"/>
              </a:rPr>
              <a:t>:- </a:t>
            </a:r>
            <a:r>
              <a:rPr lang="en-US" b="0" i="0" dirty="0">
                <a:solidFill>
                  <a:schemeClr val="bg2"/>
                </a:solidFill>
                <a:effectLst/>
                <a:latin typeface="Arial" panose="020B0604020202020204" pitchFamily="34" charset="0"/>
              </a:rPr>
              <a:t>Known as the "</a:t>
            </a:r>
            <a:r>
              <a:rPr lang="en-US" b="1" i="0" dirty="0">
                <a:solidFill>
                  <a:schemeClr val="bg2"/>
                </a:solidFill>
                <a:effectLst/>
                <a:latin typeface="Arial" panose="020B0604020202020204" pitchFamily="34" charset="0"/>
              </a:rPr>
              <a:t>City of Lakes</a:t>
            </a:r>
            <a:r>
              <a:rPr lang="en-US" b="0" i="0" dirty="0">
                <a:solidFill>
                  <a:schemeClr val="bg2"/>
                </a:solidFill>
                <a:effectLst/>
                <a:latin typeface="Arial" panose="020B0604020202020204" pitchFamily="34" charset="0"/>
              </a:rPr>
              <a:t>, Nainital is a picturesque hill station situated at an altitude of about 2,084 meters above sea level and the foothills of the Kumaon Range.</a:t>
            </a:r>
          </a:p>
          <a:p>
            <a:pPr algn="l"/>
            <a:endParaRPr lang="en-US" dirty="0">
              <a:solidFill>
                <a:srgbClr val="202122"/>
              </a:solidFill>
              <a:latin typeface="Arial" panose="020B0604020202020204" pitchFamily="34" charset="0"/>
            </a:endParaRPr>
          </a:p>
          <a:p>
            <a:pPr algn="l"/>
            <a:r>
              <a:rPr lang="en-US" b="1" i="0" u="sng" dirty="0" err="1">
                <a:effectLst/>
                <a:latin typeface="Arial" panose="020B0604020202020204" pitchFamily="34" charset="0"/>
              </a:rPr>
              <a:t>Chakrata</a:t>
            </a:r>
            <a:r>
              <a:rPr lang="en-US" b="1" i="0" dirty="0">
                <a:effectLst/>
                <a:latin typeface="Arial" panose="020B0604020202020204" pitchFamily="34" charset="0"/>
              </a:rPr>
              <a:t>:- </a:t>
            </a:r>
            <a:r>
              <a:rPr lang="en-US" b="0" i="0" dirty="0">
                <a:solidFill>
                  <a:schemeClr val="bg2"/>
                </a:solidFill>
                <a:effectLst/>
                <a:latin typeface="Arial" panose="020B0604020202020204" pitchFamily="34" charset="0"/>
              </a:rPr>
              <a:t>is a hill station and cantonment located in the Dehradun district of Uttarakhand. </a:t>
            </a:r>
          </a:p>
          <a:p>
            <a:pPr algn="l"/>
            <a:r>
              <a:rPr lang="en-US" b="0" i="0" dirty="0">
                <a:solidFill>
                  <a:schemeClr val="bg2"/>
                </a:solidFill>
                <a:effectLst/>
                <a:latin typeface="Arial" panose="020B0604020202020204" pitchFamily="34" charset="0"/>
              </a:rPr>
              <a:t>It is situated in the Himalayan mountain range at an altitude of about 2,118 </a:t>
            </a:r>
          </a:p>
          <a:p>
            <a:pPr algn="l"/>
            <a:r>
              <a:rPr lang="en-US" b="0" i="0" dirty="0">
                <a:solidFill>
                  <a:schemeClr val="bg2"/>
                </a:solidFill>
                <a:effectLst/>
                <a:latin typeface="Arial" panose="020B0604020202020204" pitchFamily="34" charset="0"/>
              </a:rPr>
              <a:t>meters above sea level and is known for its beautiful views and lush green forests.</a:t>
            </a: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dirty="0">
              <a:solidFill>
                <a:srgbClr val="202122"/>
              </a:solidFill>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pPr algn="l"/>
            <a:endParaRPr lang="en-US" b="0" i="0" dirty="0">
              <a:solidFill>
                <a:srgbClr val="202122"/>
              </a:solidFill>
              <a:effectLst/>
              <a:latin typeface="Arial" panose="020B0604020202020204" pitchFamily="34" charset="0"/>
            </a:endParaRPr>
          </a:p>
          <a:p>
            <a:endParaRPr lang="en-US" dirty="0"/>
          </a:p>
        </p:txBody>
      </p:sp>
      <p:pic>
        <p:nvPicPr>
          <p:cNvPr id="5" name="Picture 4">
            <a:extLst>
              <a:ext uri="{FF2B5EF4-FFF2-40B4-BE49-F238E27FC236}">
                <a16:creationId xmlns:a16="http://schemas.microsoft.com/office/drawing/2014/main" id="{910449A5-3FDA-153B-261B-7F59A2E177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646" y="54266"/>
            <a:ext cx="3121891" cy="1873136"/>
          </a:xfrm>
          <a:prstGeom prst="rect">
            <a:avLst/>
          </a:prstGeom>
          <a:ln>
            <a:noFill/>
          </a:ln>
          <a:effectLst>
            <a:softEdge rad="112500"/>
          </a:effectLst>
        </p:spPr>
      </p:pic>
      <p:pic>
        <p:nvPicPr>
          <p:cNvPr id="7" name="Picture 6">
            <a:extLst>
              <a:ext uri="{FF2B5EF4-FFF2-40B4-BE49-F238E27FC236}">
                <a16:creationId xmlns:a16="http://schemas.microsoft.com/office/drawing/2014/main" id="{0507E4FB-6310-3397-4DA7-2A5C838A5B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9184" y="4896944"/>
            <a:ext cx="3212816" cy="1927690"/>
          </a:xfrm>
          <a:prstGeom prst="rect">
            <a:avLst/>
          </a:prstGeom>
          <a:ln>
            <a:noFill/>
          </a:ln>
          <a:effectLst>
            <a:softEdge rad="112500"/>
          </a:effectLst>
        </p:spPr>
      </p:pic>
    </p:spTree>
    <p:extLst>
      <p:ext uri="{BB962C8B-B14F-4D97-AF65-F5344CB8AC3E}">
        <p14:creationId xmlns:p14="http://schemas.microsoft.com/office/powerpoint/2010/main" val="2116836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lum/>
            <a:extLst>
              <a:ext uri="{837473B0-CC2E-450A-ABE3-18F120FF3D39}">
                <a1611:picAttrSrcUrl xmlns:a1611="http://schemas.microsoft.com/office/drawing/2016/11/main" r:i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08E371-F463-EBE0-B84B-6855EF8A96D4}"/>
              </a:ext>
            </a:extLst>
          </p:cNvPr>
          <p:cNvSpPr txBox="1"/>
          <p:nvPr/>
        </p:nvSpPr>
        <p:spPr>
          <a:xfrm>
            <a:off x="2017059" y="340659"/>
            <a:ext cx="7073153" cy="646331"/>
          </a:xfrm>
          <a:prstGeom prst="rect">
            <a:avLst/>
          </a:prstGeom>
          <a:noFill/>
        </p:spPr>
        <p:txBody>
          <a:bodyPr wrap="square" rtlCol="0">
            <a:spAutoFit/>
          </a:bodyPr>
          <a:lstStyle/>
          <a:p>
            <a:pPr algn="ctr"/>
            <a:r>
              <a:rPr lang="en-US" sz="3600" b="1" u="sng" dirty="0">
                <a:solidFill>
                  <a:schemeClr val="accent1">
                    <a:lumMod val="60000"/>
                    <a:lumOff val="40000"/>
                  </a:schemeClr>
                </a:solidFill>
                <a:effectLst>
                  <a:outerShdw blurRad="38100" dist="38100" dir="2700000" algn="tl">
                    <a:srgbClr val="000000">
                      <a:alpha val="43137"/>
                    </a:srgbClr>
                  </a:outerShdw>
                </a:effectLst>
              </a:rPr>
              <a:t>TREKKING</a:t>
            </a:r>
          </a:p>
        </p:txBody>
      </p:sp>
      <p:sp>
        <p:nvSpPr>
          <p:cNvPr id="3" name="TextBox 2">
            <a:extLst>
              <a:ext uri="{FF2B5EF4-FFF2-40B4-BE49-F238E27FC236}">
                <a16:creationId xmlns:a16="http://schemas.microsoft.com/office/drawing/2014/main" id="{43EF17C3-F647-D2B9-2C33-FAB314B22156}"/>
              </a:ext>
            </a:extLst>
          </p:cNvPr>
          <p:cNvSpPr txBox="1"/>
          <p:nvPr/>
        </p:nvSpPr>
        <p:spPr>
          <a:xfrm>
            <a:off x="90190" y="1887942"/>
            <a:ext cx="11860306" cy="5355312"/>
          </a:xfrm>
          <a:prstGeom prst="rect">
            <a:avLst/>
          </a:prstGeom>
          <a:noFill/>
        </p:spPr>
        <p:txBody>
          <a:bodyPr wrap="square" rtlCol="0">
            <a:spAutoFit/>
          </a:bodyPr>
          <a:lstStyle/>
          <a:p>
            <a:r>
              <a:rPr lang="en-US" b="1" i="0" u="sng" dirty="0">
                <a:effectLst/>
                <a:latin typeface="Playfair Display" panose="020F0502020204030204" pitchFamily="2" charset="0"/>
              </a:rPr>
              <a:t>Har Ki Dun Trek</a:t>
            </a:r>
            <a:r>
              <a:rPr lang="en-US" b="1" u="sng" dirty="0">
                <a:latin typeface="Playfair Display" panose="020F0502020204030204" pitchFamily="2" charset="0"/>
              </a:rPr>
              <a:t>:- </a:t>
            </a:r>
            <a:r>
              <a:rPr lang="en-US" b="0" i="0" dirty="0">
                <a:solidFill>
                  <a:srgbClr val="F79FE6"/>
                </a:solidFill>
                <a:effectLst/>
                <a:latin typeface="Muli"/>
              </a:rPr>
              <a:t>Situated at a height of 3566 m in the Western Ganges of the Garhwal Himalayas, the Hanging valley of Gods, also known as Har ki Doon, is a moderate trek, offering a wonderful experience to the trekker.</a:t>
            </a:r>
          </a:p>
          <a:p>
            <a:endParaRPr lang="en-US" dirty="0">
              <a:solidFill>
                <a:srgbClr val="464545"/>
              </a:solidFill>
              <a:latin typeface="Muli"/>
            </a:endParaRPr>
          </a:p>
          <a:p>
            <a:r>
              <a:rPr lang="en-US" b="1" i="0" u="sng" dirty="0">
                <a:effectLst/>
                <a:latin typeface="Playfair Display" panose="00000500000000000000" pitchFamily="2" charset="0"/>
              </a:rPr>
              <a:t>Nag </a:t>
            </a:r>
            <a:r>
              <a:rPr lang="en-US" b="1" i="0" u="sng" dirty="0" err="1">
                <a:effectLst/>
                <a:latin typeface="Playfair Display" panose="00000500000000000000" pitchFamily="2" charset="0"/>
              </a:rPr>
              <a:t>Tibba</a:t>
            </a:r>
            <a:r>
              <a:rPr lang="en-US" b="1" i="0" u="sng" dirty="0">
                <a:effectLst/>
                <a:latin typeface="Playfair Display" panose="00000500000000000000" pitchFamily="2" charset="0"/>
              </a:rPr>
              <a:t> Trek</a:t>
            </a:r>
            <a:r>
              <a:rPr lang="en-US" dirty="0">
                <a:solidFill>
                  <a:srgbClr val="353535"/>
                </a:solidFill>
                <a:latin typeface="Playfair Display" panose="00000500000000000000" pitchFamily="2" charset="0"/>
              </a:rPr>
              <a:t>:- </a:t>
            </a:r>
            <a:r>
              <a:rPr lang="en-US" b="0" i="0" dirty="0">
                <a:solidFill>
                  <a:srgbClr val="F79FE6"/>
                </a:solidFill>
                <a:effectLst/>
                <a:latin typeface="Muli"/>
              </a:rPr>
              <a:t>the ‘Mountain of the Serpent’, placed in the lesser Himalayan region is a wonderful experience for adventure seekers. The locals believe that this range is an abode of the Nag </a:t>
            </a:r>
            <a:r>
              <a:rPr lang="en-US" b="0" i="0" dirty="0" err="1">
                <a:solidFill>
                  <a:srgbClr val="F79FE6"/>
                </a:solidFill>
                <a:effectLst/>
                <a:latin typeface="Muli"/>
              </a:rPr>
              <a:t>Devta</a:t>
            </a:r>
            <a:r>
              <a:rPr lang="en-US" b="0" i="0" dirty="0">
                <a:solidFill>
                  <a:srgbClr val="F79FE6"/>
                </a:solidFill>
                <a:effectLst/>
                <a:latin typeface="Muli"/>
              </a:rPr>
              <a:t>, who is worshiped by them as a deity. The trek is also known for offering memorable sunrise and sunset views</a:t>
            </a:r>
            <a:r>
              <a:rPr lang="en-US" b="0" i="0" dirty="0">
                <a:solidFill>
                  <a:srgbClr val="002060"/>
                </a:solidFill>
                <a:effectLst/>
                <a:latin typeface="Muli"/>
              </a:rPr>
              <a:t>.</a:t>
            </a:r>
          </a:p>
          <a:p>
            <a:endParaRPr lang="en-US" dirty="0">
              <a:solidFill>
                <a:srgbClr val="F79FE6"/>
              </a:solidFill>
              <a:latin typeface="Muli"/>
            </a:endParaRPr>
          </a:p>
          <a:p>
            <a:pPr algn="l" fontAlgn="base"/>
            <a:r>
              <a:rPr lang="en-US" b="1" i="0" u="sng" dirty="0">
                <a:effectLst/>
                <a:latin typeface="Playfair Display" panose="00000500000000000000" pitchFamily="2" charset="0"/>
              </a:rPr>
              <a:t>Valley of Flowers Trek</a:t>
            </a:r>
            <a:r>
              <a:rPr lang="en-US" b="1" u="sng" dirty="0">
                <a:latin typeface="Playfair Display" panose="00000500000000000000" pitchFamily="2" charset="0"/>
              </a:rPr>
              <a:t>:-</a:t>
            </a:r>
            <a:r>
              <a:rPr lang="en-US" dirty="0">
                <a:solidFill>
                  <a:srgbClr val="353535"/>
                </a:solidFill>
                <a:latin typeface="Playfair Display" panose="00000500000000000000" pitchFamily="2" charset="0"/>
              </a:rPr>
              <a:t> </a:t>
            </a:r>
            <a:r>
              <a:rPr lang="en-US" b="0" i="0" dirty="0">
                <a:solidFill>
                  <a:srgbClr val="F79FE6"/>
                </a:solidFill>
                <a:effectLst/>
                <a:latin typeface="Muli"/>
              </a:rPr>
              <a:t>the Valley of Flowers trek is a heaven for nature lovers as well as photographers. Considered one of the best places for trekking in Uttarakhand in Monsoon, It has slim passages, craggy terrains, sharp climbs, and alluring views of the surrounding mountains.</a:t>
            </a:r>
          </a:p>
          <a:p>
            <a:endParaRPr lang="en-US" dirty="0">
              <a:solidFill>
                <a:srgbClr val="F79FE6"/>
              </a:solidFill>
              <a:latin typeface="Muli"/>
            </a:endParaRPr>
          </a:p>
          <a:p>
            <a:r>
              <a:rPr lang="en-US" b="1" i="0" u="sng" dirty="0" err="1">
                <a:effectLst/>
                <a:latin typeface="Playfair Display" panose="00000500000000000000" pitchFamily="2" charset="0"/>
              </a:rPr>
              <a:t>Panch</a:t>
            </a:r>
            <a:r>
              <a:rPr lang="en-US" b="1" i="0" u="sng" dirty="0">
                <a:effectLst/>
                <a:latin typeface="Playfair Display" panose="00000500000000000000" pitchFamily="2" charset="0"/>
              </a:rPr>
              <a:t> Kedar Trek:-</a:t>
            </a:r>
            <a:r>
              <a:rPr lang="en-US" b="0" i="0" dirty="0">
                <a:solidFill>
                  <a:srgbClr val="F79FE6"/>
                </a:solidFill>
                <a:effectLst/>
                <a:latin typeface="Muli"/>
              </a:rPr>
              <a:t>Covering 5 shrines of Lord Shiva in the captivating Kedar valley, the </a:t>
            </a:r>
            <a:r>
              <a:rPr lang="en-US" b="0" i="0" dirty="0" err="1">
                <a:solidFill>
                  <a:srgbClr val="F79FE6"/>
                </a:solidFill>
                <a:effectLst/>
                <a:latin typeface="Muli"/>
              </a:rPr>
              <a:t>Panch</a:t>
            </a:r>
            <a:r>
              <a:rPr lang="en-US" b="0" i="0" dirty="0">
                <a:solidFill>
                  <a:srgbClr val="F79FE6"/>
                </a:solidFill>
                <a:effectLst/>
                <a:latin typeface="Muli"/>
              </a:rPr>
              <a:t> Kedar trek offers a memorable experience, away from the chaos of city life. Ideal for planning a holiday in </a:t>
            </a:r>
          </a:p>
          <a:p>
            <a:r>
              <a:rPr lang="en-US" b="0" i="0" dirty="0">
                <a:solidFill>
                  <a:srgbClr val="F79FE6"/>
                </a:solidFill>
                <a:effectLst/>
                <a:latin typeface="Muli"/>
              </a:rPr>
              <a:t>Uttarakhand, the trek lures both novices as well as expert trekking enthusiasts.</a:t>
            </a:r>
          </a:p>
          <a:p>
            <a:r>
              <a:rPr lang="en-US" b="0" i="0" dirty="0">
                <a:solidFill>
                  <a:srgbClr val="F79FE6"/>
                </a:solidFill>
                <a:effectLst/>
                <a:latin typeface="Muli"/>
              </a:rPr>
              <a:t> The trail is a wonderful mix of serenity and beautiful scenic charm.</a:t>
            </a:r>
          </a:p>
          <a:p>
            <a:endParaRPr lang="en-US" dirty="0">
              <a:solidFill>
                <a:srgbClr val="F79FE6"/>
              </a:solidFill>
              <a:latin typeface="Muli"/>
            </a:endParaRPr>
          </a:p>
          <a:p>
            <a:endParaRPr lang="en-US" b="0" i="0" dirty="0">
              <a:solidFill>
                <a:srgbClr val="F79FE6"/>
              </a:solidFill>
              <a:effectLst/>
              <a:latin typeface="Muli"/>
            </a:endParaRPr>
          </a:p>
          <a:p>
            <a:endParaRPr lang="en-US" dirty="0">
              <a:solidFill>
                <a:srgbClr val="464545"/>
              </a:solidFill>
              <a:latin typeface="Muli"/>
            </a:endParaRPr>
          </a:p>
          <a:p>
            <a:endParaRPr lang="en-US" dirty="0"/>
          </a:p>
        </p:txBody>
      </p:sp>
      <p:pic>
        <p:nvPicPr>
          <p:cNvPr id="5" name="Picture 4">
            <a:extLst>
              <a:ext uri="{FF2B5EF4-FFF2-40B4-BE49-F238E27FC236}">
                <a16:creationId xmlns:a16="http://schemas.microsoft.com/office/drawing/2014/main" id="{A79664A9-E58E-1EB2-A4C8-BE4BE34767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5470" y="5199896"/>
            <a:ext cx="3236530" cy="1658104"/>
          </a:xfrm>
          <a:prstGeom prst="rect">
            <a:avLst/>
          </a:prstGeom>
          <a:ln>
            <a:noFill/>
          </a:ln>
          <a:effectLst>
            <a:softEdge rad="112500"/>
          </a:effectLst>
        </p:spPr>
      </p:pic>
      <p:pic>
        <p:nvPicPr>
          <p:cNvPr id="7" name="Picture 6">
            <a:extLst>
              <a:ext uri="{FF2B5EF4-FFF2-40B4-BE49-F238E27FC236}">
                <a16:creationId xmlns:a16="http://schemas.microsoft.com/office/drawing/2014/main" id="{5797A50C-DC7F-D5D8-366C-328E73FBE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60" y="-110100"/>
            <a:ext cx="3425152" cy="2055091"/>
          </a:xfrm>
          <a:prstGeom prst="rect">
            <a:avLst/>
          </a:prstGeom>
          <a:ln>
            <a:noFill/>
          </a:ln>
          <a:effectLst>
            <a:softEdge rad="112500"/>
          </a:effectLst>
        </p:spPr>
      </p:pic>
    </p:spTree>
    <p:extLst>
      <p:ext uri="{BB962C8B-B14F-4D97-AF65-F5344CB8AC3E}">
        <p14:creationId xmlns:p14="http://schemas.microsoft.com/office/powerpoint/2010/main" val="1084198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extLst>
              <a:ext uri="{837473B0-CC2E-450A-ABE3-18F120FF3D39}">
                <a1611:picAttrSrcUrl xmlns:a1611="http://schemas.microsoft.com/office/drawing/2016/11/main" r:id="rId3"/>
              </a:ext>
            </a:extLst>
          </a:blip>
          <a:srcRect/>
          <a:stretch>
            <a:fillRect t="-17000" b="-18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314A1C-53EE-66EB-B7CC-6C0A913EB719}"/>
              </a:ext>
            </a:extLst>
          </p:cNvPr>
          <p:cNvSpPr txBox="1"/>
          <p:nvPr/>
        </p:nvSpPr>
        <p:spPr>
          <a:xfrm>
            <a:off x="1266331" y="160625"/>
            <a:ext cx="8615083" cy="707886"/>
          </a:xfrm>
          <a:prstGeom prst="rect">
            <a:avLst/>
          </a:prstGeom>
          <a:noFill/>
        </p:spPr>
        <p:txBody>
          <a:bodyPr wrap="square" rtlCol="0">
            <a:spAutoFit/>
          </a:bodyPr>
          <a:lstStyle/>
          <a:p>
            <a:pPr algn="ctr"/>
            <a:r>
              <a:rPr lang="en-US" sz="4000" b="1" u="sng" dirty="0">
                <a:solidFill>
                  <a:schemeClr val="accent5">
                    <a:lumMod val="50000"/>
                  </a:schemeClr>
                </a:solidFill>
                <a:effectLst>
                  <a:outerShdw blurRad="38100" dist="38100" dir="2700000" algn="tl">
                    <a:srgbClr val="000000">
                      <a:alpha val="43137"/>
                    </a:srgbClr>
                  </a:outerShdw>
                </a:effectLst>
              </a:rPr>
              <a:t>CHAR DHAM</a:t>
            </a:r>
          </a:p>
        </p:txBody>
      </p:sp>
      <p:sp>
        <p:nvSpPr>
          <p:cNvPr id="3" name="TextBox 2">
            <a:extLst>
              <a:ext uri="{FF2B5EF4-FFF2-40B4-BE49-F238E27FC236}">
                <a16:creationId xmlns:a16="http://schemas.microsoft.com/office/drawing/2014/main" id="{3EAD587F-FB4D-FB64-DD7D-7D371A221441}"/>
              </a:ext>
            </a:extLst>
          </p:cNvPr>
          <p:cNvSpPr txBox="1"/>
          <p:nvPr/>
        </p:nvSpPr>
        <p:spPr>
          <a:xfrm>
            <a:off x="267855" y="1305341"/>
            <a:ext cx="12312072" cy="4247317"/>
          </a:xfrm>
          <a:prstGeom prst="rect">
            <a:avLst/>
          </a:prstGeom>
          <a:noFill/>
          <a:effectLst>
            <a:glow rad="101600">
              <a:schemeClr val="accent3">
                <a:satMod val="175000"/>
                <a:alpha val="40000"/>
              </a:schemeClr>
            </a:glow>
          </a:effectLst>
        </p:spPr>
        <p:txBody>
          <a:bodyPr wrap="square" rtlCol="0">
            <a:spAutoFit/>
          </a:bodyPr>
          <a:lstStyle/>
          <a:p>
            <a:pPr algn="l" fontAlgn="base"/>
            <a:r>
              <a:rPr lang="en-US" sz="2400" b="1" i="0" u="sng" dirty="0">
                <a:solidFill>
                  <a:srgbClr val="004488"/>
                </a:solidFill>
                <a:effectLst/>
                <a:latin typeface="inherit"/>
              </a:rPr>
              <a:t>BADRINATH DHAM:- </a:t>
            </a:r>
            <a:r>
              <a:rPr lang="en-US" sz="2000" b="1" i="0" dirty="0">
                <a:effectLst/>
                <a:latin typeface="Google Sans"/>
              </a:rPr>
              <a:t>Dedicated to Lord Vishnu, the Badrinath Temple is one of the most important pilgrimage sites in India. It is among the four holy places or char </a:t>
            </a:r>
            <a:r>
              <a:rPr lang="en-US" sz="2000" b="1" i="0" dirty="0" err="1">
                <a:effectLst/>
                <a:latin typeface="Google Sans"/>
              </a:rPr>
              <a:t>dham</a:t>
            </a:r>
            <a:r>
              <a:rPr lang="en-US" sz="2000" b="1" i="0" dirty="0">
                <a:effectLst/>
                <a:latin typeface="Google Sans"/>
              </a:rPr>
              <a:t>, which are much revered by Hindus. </a:t>
            </a:r>
          </a:p>
          <a:p>
            <a:pPr algn="l" fontAlgn="base"/>
            <a:endParaRPr lang="en-US" dirty="0">
              <a:latin typeface="Google Sans"/>
            </a:endParaRPr>
          </a:p>
          <a:p>
            <a:pPr algn="l" fontAlgn="base"/>
            <a:r>
              <a:rPr lang="en-US" sz="2400" b="1" u="sng" dirty="0">
                <a:solidFill>
                  <a:schemeClr val="accent5">
                    <a:lumMod val="50000"/>
                  </a:schemeClr>
                </a:solidFill>
                <a:effectLst/>
                <a:latin typeface="Google Sans"/>
              </a:rPr>
              <a:t>KEDARNATH DHAM:- </a:t>
            </a:r>
            <a:r>
              <a:rPr lang="en-US" sz="2000" b="1" i="0" dirty="0">
                <a:effectLst/>
                <a:latin typeface="Google Sans"/>
              </a:rPr>
              <a:t>the temple was initially built by the Pandavas, and is one of the twelve Jyotirlingas, the holiest Hindu shrines of Shiva. The doors of </a:t>
            </a:r>
            <a:r>
              <a:rPr lang="en-US" sz="2000" b="1" i="0" dirty="0" err="1">
                <a:effectLst/>
                <a:latin typeface="Google Sans"/>
              </a:rPr>
              <a:t>Kedarnath</a:t>
            </a:r>
            <a:r>
              <a:rPr lang="en-US" sz="2000" b="1" i="0" dirty="0">
                <a:effectLst/>
                <a:latin typeface="Google Sans"/>
              </a:rPr>
              <a:t> are closed for pilgrims during winter, that is, November to mid-April due to bad weather conditions, and are open in summer.. The Pandavas were supposed to have pleased Shiva by doing penance in </a:t>
            </a:r>
            <a:r>
              <a:rPr lang="en-US" sz="2000" b="1" i="0" dirty="0" err="1">
                <a:effectLst/>
                <a:latin typeface="Google Sans"/>
              </a:rPr>
              <a:t>Kedarnath</a:t>
            </a:r>
            <a:r>
              <a:rPr lang="en-US" sz="2000" b="1" i="0" dirty="0">
                <a:effectLst/>
                <a:latin typeface="Google Sans"/>
              </a:rPr>
              <a:t>.</a:t>
            </a:r>
          </a:p>
          <a:p>
            <a:pPr algn="l" fontAlgn="base"/>
            <a:endParaRPr lang="en-US" b="1" dirty="0">
              <a:latin typeface="Google Sans"/>
            </a:endParaRPr>
          </a:p>
          <a:p>
            <a:pPr algn="l" fontAlgn="base"/>
            <a:r>
              <a:rPr lang="en-US" sz="2400" b="1" i="0" u="sng" dirty="0">
                <a:solidFill>
                  <a:schemeClr val="accent5">
                    <a:lumMod val="50000"/>
                  </a:schemeClr>
                </a:solidFill>
                <a:effectLst/>
                <a:latin typeface="Google Sans"/>
              </a:rPr>
              <a:t>YAMUNOTRI :</a:t>
            </a:r>
            <a:r>
              <a:rPr lang="en-US" b="1" i="0" dirty="0">
                <a:solidFill>
                  <a:srgbClr val="4D5156"/>
                </a:solidFill>
                <a:effectLst/>
                <a:latin typeface="Google Sans"/>
              </a:rPr>
              <a:t>-</a:t>
            </a:r>
            <a:r>
              <a:rPr lang="en-US" sz="2000" b="1" i="0" dirty="0">
                <a:effectLst/>
                <a:latin typeface="Google Sans"/>
              </a:rPr>
              <a:t>The sacred shrine of </a:t>
            </a:r>
            <a:r>
              <a:rPr lang="en-US" sz="2000" b="1" i="0" dirty="0" err="1">
                <a:effectLst/>
                <a:latin typeface="Google Sans"/>
              </a:rPr>
              <a:t>Yamunotri</a:t>
            </a:r>
            <a:r>
              <a:rPr lang="en-US" sz="2000" b="1" i="0" dirty="0">
                <a:effectLst/>
                <a:latin typeface="Google Sans"/>
              </a:rPr>
              <a:t>, source of the river Yamuna, is the westernmost shrine in the Garhwal Himalayas, perched atop a flank of Bandar Poonch </a:t>
            </a:r>
            <a:r>
              <a:rPr lang="en-US" sz="2000" b="1" i="0" dirty="0" err="1">
                <a:effectLst/>
                <a:latin typeface="Google Sans"/>
              </a:rPr>
              <a:t>Parvat</a:t>
            </a:r>
            <a:r>
              <a:rPr lang="en-US" b="1" i="0" dirty="0">
                <a:effectLst/>
                <a:latin typeface="Google Sans"/>
              </a:rPr>
              <a:t>. </a:t>
            </a:r>
            <a:endParaRPr lang="en-US" b="1" dirty="0">
              <a:latin typeface="Google Sans"/>
            </a:endParaRPr>
          </a:p>
          <a:p>
            <a:pPr algn="l" fontAlgn="base"/>
            <a:endParaRPr lang="en-US" b="1" i="0" dirty="0">
              <a:solidFill>
                <a:srgbClr val="4D5156"/>
              </a:solidFill>
              <a:effectLst/>
              <a:latin typeface="Google Sans"/>
            </a:endParaRPr>
          </a:p>
          <a:p>
            <a:pPr algn="l" fontAlgn="base"/>
            <a:r>
              <a:rPr lang="en-US" sz="2400" b="1" u="sng" dirty="0">
                <a:solidFill>
                  <a:schemeClr val="accent5">
                    <a:lumMod val="50000"/>
                  </a:schemeClr>
                </a:solidFill>
                <a:latin typeface="Google Sans"/>
              </a:rPr>
              <a:t>GANGOTRI :-</a:t>
            </a:r>
            <a:r>
              <a:rPr lang="en-US" sz="2000" b="1" i="0" dirty="0">
                <a:effectLst/>
                <a:latin typeface="Google Sans"/>
              </a:rPr>
              <a:t>It is the highest temple dedicated to Goddess Ganga. The holy River Ganges originates from the          Gangotri glacier, located here, and is called Bhagirathi. </a:t>
            </a:r>
            <a:endParaRPr lang="en-US" b="1" i="0" dirty="0">
              <a:effectLst/>
              <a:latin typeface="Raleway" panose="020F0502020204030204" pitchFamily="2" charset="0"/>
            </a:endParaRPr>
          </a:p>
        </p:txBody>
      </p:sp>
      <p:pic>
        <p:nvPicPr>
          <p:cNvPr id="7" name="Picture 6">
            <a:extLst>
              <a:ext uri="{FF2B5EF4-FFF2-40B4-BE49-F238E27FC236}">
                <a16:creationId xmlns:a16="http://schemas.microsoft.com/office/drawing/2014/main" id="{EC609A22-BB9A-2215-78F7-C5DB849DD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3008"/>
            <a:ext cx="1921164" cy="1440873"/>
          </a:xfrm>
          <a:prstGeom prst="rect">
            <a:avLst/>
          </a:prstGeom>
          <a:ln>
            <a:noFill/>
          </a:ln>
          <a:effectLst>
            <a:softEdge rad="112500"/>
          </a:effectLst>
        </p:spPr>
      </p:pic>
      <p:pic>
        <p:nvPicPr>
          <p:cNvPr id="9" name="Picture 8">
            <a:extLst>
              <a:ext uri="{FF2B5EF4-FFF2-40B4-BE49-F238E27FC236}">
                <a16:creationId xmlns:a16="http://schemas.microsoft.com/office/drawing/2014/main" id="{5B4266B7-825A-2A21-7D06-9EB9301A1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1414" y="5191354"/>
            <a:ext cx="2245960" cy="1689439"/>
          </a:xfrm>
          <a:prstGeom prst="rect">
            <a:avLst/>
          </a:prstGeom>
          <a:ln>
            <a:noFill/>
          </a:ln>
          <a:effectLst>
            <a:softEdge rad="112500"/>
          </a:effectLst>
        </p:spPr>
      </p:pic>
      <p:pic>
        <p:nvPicPr>
          <p:cNvPr id="11" name="Picture 10">
            <a:extLst>
              <a:ext uri="{FF2B5EF4-FFF2-40B4-BE49-F238E27FC236}">
                <a16:creationId xmlns:a16="http://schemas.microsoft.com/office/drawing/2014/main" id="{45DC61CF-F612-DB9F-0DC0-AE9D58BFA3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0835" y="-22794"/>
            <a:ext cx="1921165" cy="1440874"/>
          </a:xfrm>
          <a:prstGeom prst="rect">
            <a:avLst/>
          </a:prstGeom>
          <a:ln>
            <a:noFill/>
          </a:ln>
          <a:effectLst>
            <a:softEdge rad="112500"/>
          </a:effectLst>
        </p:spPr>
      </p:pic>
      <p:pic>
        <p:nvPicPr>
          <p:cNvPr id="13" name="Picture 12">
            <a:extLst>
              <a:ext uri="{FF2B5EF4-FFF2-40B4-BE49-F238E27FC236}">
                <a16:creationId xmlns:a16="http://schemas.microsoft.com/office/drawing/2014/main" id="{440BB794-7AFE-147B-0370-D8F39D9D73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5416080"/>
            <a:ext cx="2245960" cy="1497307"/>
          </a:xfrm>
          <a:prstGeom prst="rect">
            <a:avLst/>
          </a:prstGeom>
          <a:ln>
            <a:noFill/>
          </a:ln>
          <a:effectLst>
            <a:softEdge rad="112500"/>
          </a:effectLst>
        </p:spPr>
      </p:pic>
    </p:spTree>
    <p:extLst>
      <p:ext uri="{BB962C8B-B14F-4D97-AF65-F5344CB8AC3E}">
        <p14:creationId xmlns:p14="http://schemas.microsoft.com/office/powerpoint/2010/main" val="3589851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509E-1330-B96A-80C1-C2AD410BCD3F}"/>
              </a:ext>
            </a:extLst>
          </p:cNvPr>
          <p:cNvSpPr txBox="1"/>
          <p:nvPr/>
        </p:nvSpPr>
        <p:spPr>
          <a:xfrm>
            <a:off x="3971492" y="968891"/>
            <a:ext cx="8508592" cy="584775"/>
          </a:xfrm>
          <a:prstGeom prst="rect">
            <a:avLst/>
          </a:prstGeom>
          <a:noFill/>
        </p:spPr>
        <p:txBody>
          <a:bodyPr wrap="square" rtlCol="0">
            <a:spAutoFit/>
          </a:bodyPr>
          <a:lstStyle/>
          <a:p>
            <a:r>
              <a:rPr lang="en-US" sz="3200" b="1" u="sng" dirty="0">
                <a:effectLst>
                  <a:outerShdw blurRad="38100" dist="38100" dir="2700000" algn="tl">
                    <a:srgbClr val="000000">
                      <a:alpha val="43137"/>
                    </a:srgbClr>
                  </a:outerShdw>
                </a:effectLst>
              </a:rPr>
              <a:t>TECHNOLOGY USED</a:t>
            </a:r>
          </a:p>
        </p:txBody>
      </p:sp>
      <p:pic>
        <p:nvPicPr>
          <p:cNvPr id="4" name="Picture 3">
            <a:extLst>
              <a:ext uri="{FF2B5EF4-FFF2-40B4-BE49-F238E27FC236}">
                <a16:creationId xmlns:a16="http://schemas.microsoft.com/office/drawing/2014/main" id="{CC9E08D1-8080-C51E-6337-C34461057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9929" y="3128097"/>
            <a:ext cx="2143125" cy="2296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8644AC8-B9DB-76D5-59FE-281FF3DE9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9201" y="2992582"/>
            <a:ext cx="1800225" cy="2296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396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72F131-7CFD-344A-D959-B9B10F1D7383}"/>
              </a:ext>
            </a:extLst>
          </p:cNvPr>
          <p:cNvSpPr txBox="1"/>
          <p:nvPr/>
        </p:nvSpPr>
        <p:spPr>
          <a:xfrm>
            <a:off x="4679576" y="1165412"/>
            <a:ext cx="4025153" cy="923330"/>
          </a:xfrm>
          <a:prstGeom prst="rect">
            <a:avLst/>
          </a:prstGeom>
          <a:noFill/>
        </p:spPr>
        <p:txBody>
          <a:bodyPr wrap="square" rtlCol="0">
            <a:spAutoFit/>
          </a:bodyPr>
          <a:lstStyle/>
          <a:p>
            <a:r>
              <a:rPr lang="en-US" sz="3600" b="1" dirty="0">
                <a:solidFill>
                  <a:schemeClr val="bg1"/>
                </a:solidFill>
                <a:effectLst>
                  <a:outerShdw blurRad="38100" dist="38100" dir="2700000" algn="tl">
                    <a:srgbClr val="000000">
                      <a:alpha val="43137"/>
                    </a:srgbClr>
                  </a:outerShdw>
                </a:effectLst>
              </a:rPr>
              <a:t>CONCLUSION….</a:t>
            </a:r>
          </a:p>
          <a:p>
            <a:endParaRPr lang="en-US" dirty="0"/>
          </a:p>
        </p:txBody>
      </p:sp>
      <p:sp>
        <p:nvSpPr>
          <p:cNvPr id="6" name="TextBox 5">
            <a:extLst>
              <a:ext uri="{FF2B5EF4-FFF2-40B4-BE49-F238E27FC236}">
                <a16:creationId xmlns:a16="http://schemas.microsoft.com/office/drawing/2014/main" id="{CBC11295-C859-0677-8B86-6D181BF8E683}"/>
              </a:ext>
            </a:extLst>
          </p:cNvPr>
          <p:cNvSpPr txBox="1"/>
          <p:nvPr/>
        </p:nvSpPr>
        <p:spPr>
          <a:xfrm>
            <a:off x="1048871" y="2465294"/>
            <a:ext cx="10094258" cy="2308324"/>
          </a:xfrm>
          <a:prstGeom prst="rect">
            <a:avLst/>
          </a:prstGeom>
          <a:noFill/>
        </p:spPr>
        <p:txBody>
          <a:bodyPr wrap="square" rtlCol="0">
            <a:spAutoFit/>
          </a:bodyPr>
          <a:lstStyle/>
          <a:p>
            <a:pPr algn="just"/>
            <a:r>
              <a:rPr lang="en-US" sz="2400" b="0" i="0" dirty="0">
                <a:solidFill>
                  <a:srgbClr val="0070C0"/>
                </a:solidFill>
                <a:effectLst/>
                <a:latin typeface="Söhne"/>
              </a:rPr>
              <a:t>In conclusion, Uttarakhand remains a captivating destination that caters to a diverse range of interests, from spirituality and culture to adventure and nature. The sustainable development and responsible tourism practices will play a crucial role in ensuring the long-term prosperity of Uttarakhand's tourism industry. It's advisable for travelers to stay updated on the latest information and guidelines while exploring this beautiful state.</a:t>
            </a:r>
            <a:endParaRPr lang="en-US" sz="2400" dirty="0">
              <a:solidFill>
                <a:srgbClr val="0070C0"/>
              </a:solidFill>
            </a:endParaRPr>
          </a:p>
        </p:txBody>
      </p:sp>
    </p:spTree>
    <p:extLst>
      <p:ext uri="{BB962C8B-B14F-4D97-AF65-F5344CB8AC3E}">
        <p14:creationId xmlns:p14="http://schemas.microsoft.com/office/powerpoint/2010/main" val="354691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988</Words>
  <Application>Microsoft Office PowerPoint</Application>
  <PresentationFormat>Widescreen</PresentationFormat>
  <Paragraphs>67</Paragraphs>
  <Slides>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Arial</vt:lpstr>
      <vt:lpstr>Calibri</vt:lpstr>
      <vt:lpstr>Calibri Light</vt:lpstr>
      <vt:lpstr>Georgia</vt:lpstr>
      <vt:lpstr>Google Sans</vt:lpstr>
      <vt:lpstr>inherit</vt:lpstr>
      <vt:lpstr>Muli</vt:lpstr>
      <vt:lpstr>Playfair Display</vt:lpstr>
      <vt:lpstr>Raleway</vt:lpstr>
      <vt:lpstr>Söhne</vt:lpstr>
      <vt:lpstr>Office Theme</vt:lpstr>
      <vt:lpstr>UTTARAKHAND TOURISM</vt:lpstr>
      <vt:lpstr>INTRODUCTION OF UTTARAKHAND TOURISM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UTTARAKHAND TOURISM</dc:title>
  <dc:creator>sonu pant</dc:creator>
  <cp:lastModifiedBy>sonu pant</cp:lastModifiedBy>
  <cp:revision>4</cp:revision>
  <dcterms:created xsi:type="dcterms:W3CDTF">2024-01-11T17:00:51Z</dcterms:created>
  <dcterms:modified xsi:type="dcterms:W3CDTF">2024-01-12T05:09:15Z</dcterms:modified>
</cp:coreProperties>
</file>